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323" r:id="rId5"/>
    <p:sldId id="322" r:id="rId6"/>
    <p:sldId id="310" r:id="rId7"/>
    <p:sldId id="294" r:id="rId8"/>
    <p:sldId id="364" r:id="rId9"/>
    <p:sldId id="366" r:id="rId10"/>
    <p:sldId id="295" r:id="rId11"/>
    <p:sldId id="345" r:id="rId12"/>
    <p:sldId id="347" r:id="rId13"/>
    <p:sldId id="329" r:id="rId14"/>
    <p:sldId id="332" r:id="rId15"/>
    <p:sldId id="350" r:id="rId16"/>
    <p:sldId id="352" r:id="rId17"/>
    <p:sldId id="328" r:id="rId18"/>
    <p:sldId id="358" r:id="rId19"/>
    <p:sldId id="362" r:id="rId20"/>
    <p:sldId id="363" r:id="rId21"/>
    <p:sldId id="339" r:id="rId2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7"/>
    <p:restoredTop sz="94673"/>
  </p:normalViewPr>
  <p:slideViewPr>
    <p:cSldViewPr snapToGrid="0">
      <p:cViewPr varScale="1">
        <p:scale>
          <a:sx n="117" d="100"/>
          <a:sy n="117" d="100"/>
        </p:scale>
        <p:origin x="14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rpierr\Nextcloud\GRICAD\WikiStats\perseus_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rpierr\Nextcloud\GRICAD\WikiStats\perseus_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rpierr\Nextcloud\GRICAD\WikiStats\wiki_yearly_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Perseus </a:t>
            </a:r>
            <a:r>
              <a:rPr lang="fr-FR" dirty="0" err="1"/>
              <a:t>Users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0-B54B-A912-DF25BA5B58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0-B54B-A912-DF25BA5B58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0-B54B-A912-DF25BA5B58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Feuil3!$A$1:$C$1</c:f>
              <c:strCache>
                <c:ptCount val="3"/>
                <c:pt idx="0">
                  <c:v>Actives</c:v>
                </c:pt>
                <c:pt idx="1">
                  <c:v>Expired</c:v>
                </c:pt>
                <c:pt idx="2">
                  <c:v>Incomplete</c:v>
                </c:pt>
              </c:strCache>
            </c:strRef>
          </c:cat>
          <c:val>
            <c:numRef>
              <c:f>Feuil3!$A$2:$C$2</c:f>
              <c:numCache>
                <c:formatCode>General</c:formatCode>
                <c:ptCount val="3"/>
                <c:pt idx="0">
                  <c:v>906</c:v>
                </c:pt>
                <c:pt idx="1">
                  <c:v>1078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E0-B54B-A912-DF25BA5B58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[perseus_stats.xlsx]Feuil1!Tableau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Perseus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2-5E4B-88BC-D6FDD21B8F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2-5E4B-88BC-D6FDD21B8F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2-5E4B-88BC-D6FDD21B8F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2-5E4B-88BC-D6FDD21B8F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Feuil1!$A$4:$A$7</c:f>
              <c:strCache>
                <c:ptCount val="3"/>
                <c:pt idx="0">
                  <c:v>Active</c:v>
                </c:pt>
                <c:pt idx="1">
                  <c:v>Expired</c:v>
                </c:pt>
                <c:pt idx="2">
                  <c:v>Rejected</c:v>
                </c:pt>
              </c:strCache>
            </c:strRef>
          </c:cat>
          <c:val>
            <c:numRef>
              <c:f>Feuil1!$B$4:$B$7</c:f>
              <c:numCache>
                <c:formatCode>General</c:formatCode>
                <c:ptCount val="3"/>
                <c:pt idx="0">
                  <c:v>270</c:v>
                </c:pt>
                <c:pt idx="1">
                  <c:v>246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42-5E4B-88BC-D6FDD21B8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[wiki_yearly_stats.xlsx]Feuil1!Tableau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Number of Bibtex Entries by Section each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Feuil1!$B$3:$B$4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Feuil1!$A$5:$A$18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unknown</c:v>
                </c:pt>
              </c:strCache>
            </c:strRef>
          </c:cat>
          <c:val>
            <c:numRef>
              <c:f>Feuil1!$B$5:$B$18</c:f>
              <c:numCache>
                <c:formatCode>General</c:formatCode>
                <c:ptCount val="13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6</c:v>
                </c:pt>
                <c:pt idx="8">
                  <c:v>19</c:v>
                </c:pt>
                <c:pt idx="9">
                  <c:v>19</c:v>
                </c:pt>
                <c:pt idx="10">
                  <c:v>25</c:v>
                </c:pt>
                <c:pt idx="11">
                  <c:v>10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E-DF4C-BE41-8C009C0521D9}"/>
            </c:ext>
          </c:extLst>
        </c:ser>
        <c:ser>
          <c:idx val="1"/>
          <c:order val="1"/>
          <c:tx>
            <c:strRef>
              <c:f>Feuil1!$C$3:$C$4</c:f>
              <c:strCache>
                <c:ptCount val="1"/>
                <c:pt idx="0">
                  <c:v>Results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Feuil1!$A$5:$A$18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unknown</c:v>
                </c:pt>
              </c:strCache>
            </c:strRef>
          </c:cat>
          <c:val>
            <c:numRef>
              <c:f>Feuil1!$C$5:$C$18</c:f>
              <c:numCache>
                <c:formatCode>General</c:formatCode>
                <c:ptCount val="13"/>
                <c:pt idx="0">
                  <c:v>31</c:v>
                </c:pt>
                <c:pt idx="1">
                  <c:v>66</c:v>
                </c:pt>
                <c:pt idx="2">
                  <c:v>69</c:v>
                </c:pt>
                <c:pt idx="3">
                  <c:v>93</c:v>
                </c:pt>
                <c:pt idx="4">
                  <c:v>80</c:v>
                </c:pt>
                <c:pt idx="5">
                  <c:v>138</c:v>
                </c:pt>
                <c:pt idx="6">
                  <c:v>137</c:v>
                </c:pt>
                <c:pt idx="7">
                  <c:v>127</c:v>
                </c:pt>
                <c:pt idx="8">
                  <c:v>90</c:v>
                </c:pt>
                <c:pt idx="9">
                  <c:v>43</c:v>
                </c:pt>
                <c:pt idx="10">
                  <c:v>56</c:v>
                </c:pt>
                <c:pt idx="11">
                  <c:v>15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E-DF4C-BE41-8C009C0521D9}"/>
            </c:ext>
          </c:extLst>
        </c:ser>
        <c:ser>
          <c:idx val="2"/>
          <c:order val="2"/>
          <c:tx>
            <c:strRef>
              <c:f>Feuil1!$D$3:$D$4</c:f>
              <c:strCache>
                <c:ptCount val="1"/>
                <c:pt idx="0">
                  <c:v>Scientific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Feuil1!$A$5:$A$18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unknown</c:v>
                </c:pt>
              </c:strCache>
            </c:strRef>
          </c:cat>
          <c:val>
            <c:numRef>
              <c:f>Feuil1!$D$5:$D$18</c:f>
              <c:numCache>
                <c:formatCode>General</c:formatCode>
                <c:ptCount val="13"/>
                <c:pt idx="0">
                  <c:v>17</c:v>
                </c:pt>
                <c:pt idx="1">
                  <c:v>28</c:v>
                </c:pt>
                <c:pt idx="2">
                  <c:v>19</c:v>
                </c:pt>
                <c:pt idx="3">
                  <c:v>29</c:v>
                </c:pt>
                <c:pt idx="4">
                  <c:v>64</c:v>
                </c:pt>
                <c:pt idx="5">
                  <c:v>60</c:v>
                </c:pt>
                <c:pt idx="6">
                  <c:v>45</c:v>
                </c:pt>
                <c:pt idx="7">
                  <c:v>77</c:v>
                </c:pt>
                <c:pt idx="8">
                  <c:v>101</c:v>
                </c:pt>
                <c:pt idx="9">
                  <c:v>86</c:v>
                </c:pt>
                <c:pt idx="10">
                  <c:v>107</c:v>
                </c:pt>
                <c:pt idx="11">
                  <c:v>34</c:v>
                </c:pt>
                <c:pt idx="1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E-DF4C-BE41-8C009C0521D9}"/>
            </c:ext>
          </c:extLst>
        </c:ser>
        <c:ser>
          <c:idx val="3"/>
          <c:order val="3"/>
          <c:tx>
            <c:strRef>
              <c:f>Feuil1!$E$3:$E$4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Feuil1!$A$5:$A$18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unknown</c:v>
                </c:pt>
              </c:strCache>
            </c:strRef>
          </c:cat>
          <c:val>
            <c:numRef>
              <c:f>Feuil1!$E$5:$E$18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4E-DF4C-BE41-8C009C052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27724912"/>
        <c:axId val="1288296976"/>
      </c:barChart>
      <c:catAx>
        <c:axId val="102772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8296976"/>
        <c:crosses val="autoZero"/>
        <c:auto val="1"/>
        <c:lblAlgn val="ctr"/>
        <c:lblOffset val="100"/>
        <c:noMultiLvlLbl val="0"/>
      </c:catAx>
      <c:valAx>
        <c:axId val="128829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7724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620633-6FC9-2C4A-822C-4FCF7F71C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D4FFF0-A0B1-BD4D-91E8-DEB4FB61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0E65-331B-4547-860D-C60CC096DDB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6D64CE-1FCD-6248-8E2A-5371CF5023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BB8470-B0DF-3A40-A3CF-093A94A68B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CADD1-FCF4-6D46-A91A-8818FB94C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E8E4-8F63-1640-A389-8A52DDCD988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669CA-513A-1F43-9708-FD795359E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0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AB3AF9-F00E-06C3-924E-DAB17185FBD7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32669CA-513A-1F43-9708-FD795359EE21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C9AB1-38CB-ED49-9426-73515E124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CE1B5D-C2AD-AF4A-9F76-ABCAA815C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3554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4708080" cy="283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9880" y="140904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159880" y="289188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9880" y="140904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16000" y="2891880"/>
            <a:ext cx="964800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964800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16000" y="2891880"/>
            <a:ext cx="964800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9880" y="140904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216000" y="289188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5159880" y="289188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310644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478320" y="1409040"/>
            <a:ext cx="310644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740280" y="1409040"/>
            <a:ext cx="310644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216000" y="2891880"/>
            <a:ext cx="310644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3478320" y="2891880"/>
            <a:ext cx="310644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6740280" y="2891880"/>
            <a:ext cx="310644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216000" y="1409040"/>
            <a:ext cx="9648000" cy="283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216000" y="1409040"/>
            <a:ext cx="9648000" cy="283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9648000" cy="283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4708080" cy="283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59880" y="1409040"/>
            <a:ext cx="4708080" cy="283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108720" y="72000"/>
            <a:ext cx="8495280" cy="414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600" b="1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9880" y="1409040"/>
            <a:ext cx="4708080" cy="283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216000" y="2891880"/>
            <a:ext cx="4708080" cy="1353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theme" Target="../theme/them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32200" y="3060000"/>
            <a:ext cx="8055360" cy="117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000" b="1" strike="noStrike" spc="-1">
                <a:solidFill>
                  <a:srgbClr val="003366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772000" y="4576680"/>
            <a:ext cx="4103640" cy="1183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336699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336699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010" b="0" strike="noStrike" spc="-1">
                <a:solidFill>
                  <a:srgbClr val="336699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760" b="0" strike="noStrike" spc="-1">
                <a:solidFill>
                  <a:srgbClr val="336699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580" b="0" strike="noStrike" spc="-1">
                <a:solidFill>
                  <a:srgbClr val="336699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430" b="0" strike="noStrike" spc="-1">
                <a:solidFill>
                  <a:srgbClr val="336699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" b="0" strike="noStrike" spc="-1">
                <a:solidFill>
                  <a:srgbClr val="336699"/>
                </a:solidFill>
                <a:latin typeface="Arial"/>
              </a:rPr>
              <a:t>Septième niveau de plan</a:t>
            </a:r>
          </a:p>
        </p:txBody>
      </p:sp>
      <p:pic>
        <p:nvPicPr>
          <p:cNvPr id="2" name="Image 1"/>
          <p:cNvPicPr/>
          <p:nvPr/>
        </p:nvPicPr>
        <p:blipFill>
          <a:blip r:embed="rId2"/>
          <a:stretch/>
        </p:blipFill>
        <p:spPr>
          <a:xfrm>
            <a:off x="179640" y="6203520"/>
            <a:ext cx="720000" cy="960120"/>
          </a:xfrm>
          <a:prstGeom prst="rect">
            <a:avLst/>
          </a:prstGeom>
          <a:ln>
            <a:noFill/>
          </a:ln>
        </p:spPr>
      </p:pic>
      <p:pic>
        <p:nvPicPr>
          <p:cNvPr id="3" name="Image 2"/>
          <p:cNvPicPr/>
          <p:nvPr/>
        </p:nvPicPr>
        <p:blipFill>
          <a:blip r:embed="rId3"/>
          <a:stretch/>
        </p:blipFill>
        <p:spPr>
          <a:xfrm>
            <a:off x="1439640" y="6251400"/>
            <a:ext cx="1112400" cy="960120"/>
          </a:xfrm>
          <a:prstGeom prst="rect">
            <a:avLst/>
          </a:prstGeom>
          <a:ln>
            <a:noFill/>
          </a:ln>
        </p:spPr>
      </p:pic>
      <p:pic>
        <p:nvPicPr>
          <p:cNvPr id="4" name="Image 3"/>
          <p:cNvPicPr/>
          <p:nvPr/>
        </p:nvPicPr>
        <p:blipFill>
          <a:blip r:embed="rId4"/>
          <a:stretch/>
        </p:blipFill>
        <p:spPr>
          <a:xfrm>
            <a:off x="8855640" y="6203520"/>
            <a:ext cx="1076400" cy="960120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5"/>
          <a:stretch/>
        </p:blipFill>
        <p:spPr>
          <a:xfrm>
            <a:off x="6911640" y="6395400"/>
            <a:ext cx="1105560" cy="61488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6"/>
          <a:stretch/>
        </p:blipFill>
        <p:spPr>
          <a:xfrm>
            <a:off x="720" y="7200720"/>
            <a:ext cx="10114200" cy="35532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720" y="-40320"/>
            <a:ext cx="10078920" cy="1007280"/>
          </a:xfrm>
          <a:prstGeom prst="rect">
            <a:avLst/>
          </a:pr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4"/>
          <p:cNvSpPr/>
          <p:nvPr/>
        </p:nvSpPr>
        <p:spPr>
          <a:xfrm>
            <a:off x="0" y="1099080"/>
            <a:ext cx="10080000" cy="0"/>
          </a:xfrm>
          <a:prstGeom prst="line">
            <a:avLst/>
          </a:prstGeom>
          <a:ln w="7632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>
          <a:xfrm>
            <a:off x="8672400" y="151200"/>
            <a:ext cx="1079280" cy="1079280"/>
          </a:xfrm>
          <a:prstGeom prst="ellipse">
            <a:avLst/>
          </a:prstGeom>
          <a:solidFill>
            <a:srgbClr val="FFFFFF"/>
          </a:solidFill>
          <a:ln w="7632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Image 83"/>
          <p:cNvPicPr/>
          <p:nvPr/>
        </p:nvPicPr>
        <p:blipFill>
          <a:blip r:embed="rId7"/>
          <a:stretch/>
        </p:blipFill>
        <p:spPr>
          <a:xfrm>
            <a:off x="8826840" y="269640"/>
            <a:ext cx="793440" cy="793440"/>
          </a:xfrm>
          <a:prstGeom prst="rect">
            <a:avLst/>
          </a:prstGeom>
          <a:ln>
            <a:noFill/>
          </a:ln>
        </p:spPr>
      </p:pic>
      <p:sp>
        <p:nvSpPr>
          <p:cNvPr id="11" name="CustomShape 6"/>
          <p:cNvSpPr/>
          <p:nvPr/>
        </p:nvSpPr>
        <p:spPr>
          <a:xfrm>
            <a:off x="8672400" y="153720"/>
            <a:ext cx="1087200" cy="1079280"/>
          </a:xfrm>
          <a:prstGeom prst="ellipse">
            <a:avLst/>
          </a:prstGeom>
          <a:noFill/>
          <a:ln w="7632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Picture 2"/>
          <p:cNvPicPr/>
          <p:nvPr/>
        </p:nvPicPr>
        <p:blipFill>
          <a:blip r:embed="rId6"/>
          <a:stretch/>
        </p:blipFill>
        <p:spPr>
          <a:xfrm>
            <a:off x="720" y="7200720"/>
            <a:ext cx="10114200" cy="355320"/>
          </a:xfrm>
          <a:prstGeom prst="rect">
            <a:avLst/>
          </a:prstGeom>
          <a:ln>
            <a:noFill/>
          </a:ln>
        </p:spPr>
      </p:pic>
      <p:sp>
        <p:nvSpPr>
          <p:cNvPr id="13" name="TextShape 7"/>
          <p:cNvSpPr txBox="1"/>
          <p:nvPr/>
        </p:nvSpPr>
        <p:spPr>
          <a:xfrm>
            <a:off x="7588080" y="7272360"/>
            <a:ext cx="2348280" cy="23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/>
            <a:r>
              <a:rPr lang="fr-FR" sz="1200" b="0" strike="noStrike" spc="-1">
                <a:solidFill>
                  <a:srgbClr val="FFFFFF"/>
                </a:solidFill>
                <a:latin typeface="Arial"/>
              </a:rPr>
              <a:t>&lt;date/heure&gt;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14" name="TextShape 8"/>
          <p:cNvSpPr txBox="1"/>
          <p:nvPr/>
        </p:nvSpPr>
        <p:spPr>
          <a:xfrm>
            <a:off x="112680" y="7272360"/>
            <a:ext cx="5575680" cy="283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1200" b="1" strike="noStrike" spc="-1">
                <a:solidFill>
                  <a:srgbClr val="FFFFFF"/>
                </a:solidFill>
                <a:latin typeface="Arial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20" y="-40320"/>
            <a:ext cx="10078920" cy="1007280"/>
          </a:xfrm>
          <a:prstGeom prst="rect">
            <a:avLst/>
          </a:prstGeom>
          <a:solidFill>
            <a:srgbClr val="3465A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Picture 2"/>
          <p:cNvPicPr/>
          <p:nvPr/>
        </p:nvPicPr>
        <p:blipFill>
          <a:blip r:embed="rId16"/>
          <a:stretch/>
        </p:blipFill>
        <p:spPr>
          <a:xfrm>
            <a:off x="360" y="7200360"/>
            <a:ext cx="10114200" cy="355320"/>
          </a:xfrm>
          <a:prstGeom prst="rect">
            <a:avLst/>
          </a:prstGeom>
          <a:ln>
            <a:noFill/>
          </a:ln>
        </p:spPr>
      </p:pic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16000" y="1409040"/>
            <a:ext cx="9648000" cy="283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78000" indent="-270000">
              <a:spcBef>
                <a:spcPts val="1417"/>
              </a:spcBef>
              <a:buBlip>
                <a:blip r:embed="rId17"/>
              </a:buBlip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10000" lvl="1" indent="-270000">
              <a:spcBef>
                <a:spcPts val="1134"/>
              </a:spcBef>
              <a:buBlip>
                <a:blip r:embed="rId17"/>
              </a:buBlip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78000" lvl="2" indent="-270000">
              <a:spcBef>
                <a:spcPts val="850"/>
              </a:spcBef>
              <a:buBlip>
                <a:blip r:embed="rId17"/>
              </a:buBlip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82000" lvl="3" indent="-270000">
              <a:spcBef>
                <a:spcPts val="567"/>
              </a:spcBef>
              <a:buBlip>
                <a:blip r:embed="rId17"/>
              </a:buBlip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214000" lvl="4" indent="-270000">
              <a:spcBef>
                <a:spcPts val="283"/>
              </a:spcBef>
              <a:buBlip>
                <a:blip r:embed="rId17"/>
              </a:buBlip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646000" lvl="5" indent="-270000">
              <a:spcBef>
                <a:spcPts val="283"/>
              </a:spcBef>
              <a:buBlip>
                <a:blip r:embed="rId17"/>
              </a:buBlip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78000" lvl="6" indent="-270000">
              <a:spcBef>
                <a:spcPts val="283"/>
              </a:spcBef>
              <a:buBlip>
                <a:blip r:embed="rId17"/>
              </a:buBlip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dt"/>
          </p:nvPr>
        </p:nvSpPr>
        <p:spPr>
          <a:xfrm>
            <a:off x="7587720" y="7272000"/>
            <a:ext cx="2348280" cy="233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endParaRPr lang="fr-FR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/>
          </p:nvPr>
        </p:nvSpPr>
        <p:spPr>
          <a:xfrm>
            <a:off x="112320" y="7272000"/>
            <a:ext cx="5575680" cy="283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Line 5"/>
          <p:cNvSpPr/>
          <p:nvPr/>
        </p:nvSpPr>
        <p:spPr>
          <a:xfrm>
            <a:off x="0" y="1135080"/>
            <a:ext cx="10080000" cy="0"/>
          </a:xfrm>
          <a:prstGeom prst="line">
            <a:avLst/>
          </a:prstGeom>
          <a:ln w="7632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PlaceHolder 6"/>
          <p:cNvSpPr>
            <a:spLocks noGrp="1"/>
          </p:cNvSpPr>
          <p:nvPr>
            <p:ph type="title"/>
          </p:nvPr>
        </p:nvSpPr>
        <p:spPr>
          <a:xfrm>
            <a:off x="108720" y="72000"/>
            <a:ext cx="8495280" cy="894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04" name="CustomShape 7"/>
          <p:cNvSpPr/>
          <p:nvPr/>
        </p:nvSpPr>
        <p:spPr>
          <a:xfrm>
            <a:off x="8672760" y="151920"/>
            <a:ext cx="1079280" cy="1079280"/>
          </a:xfrm>
          <a:prstGeom prst="ellipse">
            <a:avLst/>
          </a:prstGeom>
          <a:solidFill>
            <a:srgbClr val="FFFFFF"/>
          </a:solidFill>
          <a:ln w="7632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5" name="Image 83"/>
          <p:cNvPicPr/>
          <p:nvPr/>
        </p:nvPicPr>
        <p:blipFill>
          <a:blip r:embed="rId18"/>
          <a:stretch/>
        </p:blipFill>
        <p:spPr>
          <a:xfrm>
            <a:off x="8827200" y="270360"/>
            <a:ext cx="793440" cy="793440"/>
          </a:xfrm>
          <a:prstGeom prst="rect">
            <a:avLst/>
          </a:prstGeom>
          <a:ln>
            <a:noFill/>
          </a:ln>
        </p:spPr>
      </p:pic>
      <p:sp>
        <p:nvSpPr>
          <p:cNvPr id="106" name="CustomShape 8"/>
          <p:cNvSpPr/>
          <p:nvPr/>
        </p:nvSpPr>
        <p:spPr>
          <a:xfrm>
            <a:off x="8672760" y="154440"/>
            <a:ext cx="1087200" cy="1079280"/>
          </a:xfrm>
          <a:prstGeom prst="ellipse">
            <a:avLst/>
          </a:prstGeom>
          <a:noFill/>
          <a:ln w="7632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9"/>
          <p:cNvSpPr/>
          <p:nvPr/>
        </p:nvSpPr>
        <p:spPr>
          <a:xfrm>
            <a:off x="9545400" y="656280"/>
            <a:ext cx="360720" cy="35928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10"/>
          <p:cNvSpPr/>
          <p:nvPr/>
        </p:nvSpPr>
        <p:spPr>
          <a:xfrm>
            <a:off x="9505080" y="615240"/>
            <a:ext cx="475920" cy="2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fr-FR" sz="800" b="0" strike="noStrike" spc="-1">
              <a:solidFill>
                <a:srgbClr val="80808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fld id="{059DA0B6-F697-4DBD-B5BB-B4444557AB49}" type="slidenum">
              <a:rPr lang="fr-FR" sz="750" b="1" strike="noStrike" spc="-1">
                <a:solidFill>
                  <a:srgbClr val="000000"/>
                </a:solidFill>
                <a:latin typeface="Arial"/>
                <a:ea typeface="DejaVu Sans"/>
              </a:rPr>
              <a:t>‹N°›</a:t>
            </a:fld>
            <a:endParaRPr lang="fr-FR" sz="750" b="0" strike="noStrike" spc="-1">
              <a:solidFill>
                <a:srgbClr val="80808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50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sonet.fr/documentation/user-documentation/" TargetMode="External"/><Relationship Id="rId2" Type="http://schemas.openxmlformats.org/officeDocument/2006/relationships/hyperlink" Target="https://www.mesonet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upport@mesonet.f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22011" y="1998114"/>
            <a:ext cx="9078601" cy="117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des évolutions de GRICAD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8A9325-1864-2548-8947-ECB99A57519C}"/>
              </a:ext>
            </a:extLst>
          </p:cNvPr>
          <p:cNvSpPr txBox="1"/>
          <p:nvPr/>
        </p:nvSpPr>
        <p:spPr>
          <a:xfrm>
            <a:off x="622011" y="3302599"/>
            <a:ext cx="533743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rgbClr val="51606D"/>
                </a:solidFill>
                <a:latin typeface="LMRoman8"/>
              </a:defRPr>
            </a:lvl1pPr>
          </a:lstStyle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DJUG 2024, Le 19/11/2024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Glenn Cougoulat, Pierre-Antoine Bouttier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00DECC-04DD-4040-AA03-DF44E2093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1" y="6149544"/>
            <a:ext cx="789603" cy="7896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7A8A5E-DCF5-754B-BEBF-C70B593F9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06" y="6149544"/>
            <a:ext cx="1714594" cy="7544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085B4C-32EE-D821-4AEB-3FE823016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43" y="6058240"/>
            <a:ext cx="1317188" cy="8809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62E4F5-712A-8C6E-695E-D1ED6A935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74" y="6149544"/>
            <a:ext cx="1074398" cy="846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CustomShape 2"/>
          <p:cNvSpPr/>
          <p:nvPr/>
        </p:nvSpPr>
        <p:spPr bwMode="auto">
          <a:xfrm>
            <a:off x="929127" y="113271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Organigramme RH fin 2024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 bwMode="auto"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837153575" name="Image 837153574"/>
          <p:cNvPicPr>
            <a:picLocks noChangeAspect="1"/>
          </p:cNvPicPr>
          <p:nvPr/>
        </p:nvPicPr>
        <p:blipFill>
          <a:blip r:embed="rId3"/>
          <a:srcRect t="12404" r="3519"/>
          <a:stretch/>
        </p:blipFill>
        <p:spPr bwMode="auto">
          <a:xfrm>
            <a:off x="198151" y="1207128"/>
            <a:ext cx="9677197" cy="62808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201726" y="178225"/>
            <a:ext cx="6998407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>
                <a:solidFill>
                  <a:schemeClr val="bg1"/>
                </a:solidFill>
                <a:latin typeface="Calibri"/>
                <a:cs typeface="Calibri"/>
              </a:rPr>
              <a:t>Projets</a:t>
            </a:r>
            <a:endParaRPr/>
          </a:p>
        </p:txBody>
      </p:sp>
      <p:sp>
        <p:nvSpPr>
          <p:cNvPr id="2" name="CustomShape 1"/>
          <p:cNvSpPr/>
          <p:nvPr/>
        </p:nvSpPr>
        <p:spPr bwMode="auto">
          <a:xfrm>
            <a:off x="449019" y="1396285"/>
            <a:ext cx="9088276" cy="568616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9207" tIns="49603" rIns="99207" bIns="49603">
            <a:noAutofit/>
          </a:bodyPr>
          <a:lstStyle/>
          <a:p>
            <a:pPr algn="just">
              <a:lnSpc>
                <a:spcPts val="2646"/>
              </a:lnSpc>
              <a:tabLst>
                <a:tab pos="0" algn="l"/>
              </a:tabLst>
              <a:defRPr/>
            </a:pPr>
            <a:r>
              <a:rPr lang="fr-FR" b="1" i="0" u="sng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Infrastructures</a:t>
            </a:r>
            <a:endParaRPr b="0" i="0" u="none" strike="noStrike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fr-FR" b="0" i="0" u="none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Abyss</a:t>
            </a:r>
            <a:r>
              <a:rPr lang="fr-FR" b="0" i="0" u="none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 &amp; Kraken</a:t>
            </a: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fr-FR" b="0" i="0" u="none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PIA3 </a:t>
            </a:r>
            <a:r>
              <a:rPr lang="fr-FR" b="0" i="0" u="none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Equipex</a:t>
            </a:r>
            <a:r>
              <a:rPr lang="fr-FR" b="0" i="0" u="none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+ </a:t>
            </a:r>
            <a:r>
              <a:rPr lang="fr-FR" b="0" i="0" u="none" strike="noStrike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MesoNet</a:t>
            </a:r>
            <a:endParaRPr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marR="0" indent="0" algn="just">
              <a:lnSpc>
                <a:spcPts val="2644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fr-FR" b="1" i="0" u="sng" strike="noStrike" cap="none" spc="0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Structurants de site</a:t>
            </a:r>
            <a:endParaRPr b="1" i="0" u="sng" strike="noStrike" cap="none" spc="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fr-FR" b="0" i="0" u="none" strike="noStrike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Certification Hébergeur de Données de Santé</a:t>
            </a:r>
            <a:endParaRPr b="0" i="0" u="none" strike="noStrike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fr-FR" b="1" spc="-1" dirty="0" err="1">
                <a:latin typeface="Calibri Light"/>
                <a:ea typeface="MS PGothic"/>
              </a:rPr>
              <a:t>ExcellencES</a:t>
            </a:r>
            <a:r>
              <a:rPr lang="fr-FR" b="1" spc="-1" dirty="0">
                <a:latin typeface="Calibri Light"/>
                <a:ea typeface="MS PGothic"/>
              </a:rPr>
              <a:t> GATES</a:t>
            </a:r>
            <a:endParaRPr lang="fr-FR" dirty="0">
              <a:latin typeface="Helvetica"/>
              <a:ea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>
                <a:latin typeface="Helvetica"/>
                <a:ea typeface="Helvetica"/>
                <a:cs typeface="Helvetica"/>
              </a:rPr>
              <a:t>Maison du </a:t>
            </a:r>
            <a:r>
              <a:rPr dirty="0" err="1">
                <a:latin typeface="Helvetica"/>
                <a:ea typeface="Helvetica"/>
                <a:cs typeface="Helvetica"/>
              </a:rPr>
              <a:t>Quantique</a:t>
            </a:r>
            <a:r>
              <a:rPr dirty="0">
                <a:latin typeface="Helvetica"/>
                <a:ea typeface="Helvetica"/>
                <a:cs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</a:rPr>
              <a:t>QuantAlpes</a:t>
            </a:r>
            <a:r>
              <a:rPr dirty="0">
                <a:latin typeface="Helvetica"/>
                <a:ea typeface="Helvetica"/>
                <a:cs typeface="Helvetica"/>
              </a:rPr>
              <a:t> : </a:t>
            </a:r>
            <a:r>
              <a:rPr dirty="0" err="1">
                <a:latin typeface="Helvetica"/>
                <a:ea typeface="Helvetica"/>
                <a:cs typeface="Helvetica"/>
              </a:rPr>
              <a:t>développements</a:t>
            </a:r>
            <a:r>
              <a:rPr dirty="0">
                <a:latin typeface="Helvetica"/>
                <a:ea typeface="Helvetica"/>
                <a:cs typeface="Helvetica"/>
              </a:rPr>
              <a:t> des </a:t>
            </a:r>
            <a:r>
              <a:rPr dirty="0" err="1">
                <a:latin typeface="Helvetica"/>
                <a:ea typeface="Helvetica"/>
                <a:cs typeface="Helvetica"/>
              </a:rPr>
              <a:t>algorithmes</a:t>
            </a:r>
            <a:r>
              <a:rPr dirty="0">
                <a:latin typeface="Helvetica"/>
                <a:ea typeface="Helvetica"/>
                <a:cs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</a:rPr>
              <a:t>quantique</a:t>
            </a:r>
            <a:endParaRPr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>
                <a:latin typeface="Helvetica"/>
                <a:ea typeface="Helvetica"/>
                <a:cs typeface="Helvetica"/>
              </a:rPr>
              <a:t>Intelligence </a:t>
            </a:r>
            <a:r>
              <a:rPr dirty="0" err="1">
                <a:latin typeface="Helvetica"/>
                <a:ea typeface="Helvetica"/>
                <a:cs typeface="Helvetica"/>
              </a:rPr>
              <a:t>Artificielle</a:t>
            </a:r>
            <a:r>
              <a:rPr dirty="0">
                <a:latin typeface="Helvetica"/>
                <a:ea typeface="Helvetica"/>
                <a:cs typeface="Helvetica"/>
              </a:rPr>
              <a:t> : MIAI, EFELIA-MIAI, PNRIA</a:t>
            </a:r>
            <a:endParaRPr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 err="1">
                <a:latin typeface="Helvetica"/>
                <a:ea typeface="Helvetica"/>
                <a:cs typeface="Helvetica"/>
              </a:rPr>
              <a:t>Création</a:t>
            </a:r>
            <a:r>
              <a:rPr dirty="0">
                <a:latin typeface="Helvetica"/>
                <a:ea typeface="Helvetica"/>
                <a:cs typeface="Helvetica"/>
              </a:rPr>
              <a:t> UMS Entrepot</a:t>
            </a:r>
            <a:endParaRPr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>
                <a:latin typeface="Helvetica"/>
                <a:ea typeface="Helvetica"/>
                <a:cs typeface="Helvetica"/>
              </a:rPr>
              <a:t>Collaboration Software Heritage</a:t>
            </a:r>
            <a:endParaRPr dirty="0">
              <a:latin typeface="Helvetica"/>
              <a:cs typeface="Helvetica"/>
            </a:endParaRPr>
          </a:p>
          <a:p>
            <a:pPr algn="just">
              <a:lnSpc>
                <a:spcPts val="2646"/>
              </a:lnSpc>
              <a:tabLst>
                <a:tab pos="0" algn="l"/>
              </a:tabLst>
              <a:defRPr/>
            </a:pPr>
            <a:r>
              <a:rPr b="1" u="sng" dirty="0" err="1">
                <a:latin typeface="Helvetica"/>
                <a:ea typeface="Helvetica"/>
                <a:cs typeface="Helvetica"/>
              </a:rPr>
              <a:t>Accompagnements</a:t>
            </a:r>
            <a:r>
              <a:rPr b="1" u="sng" dirty="0">
                <a:latin typeface="Helvetica"/>
                <a:ea typeface="Helvetica"/>
                <a:cs typeface="Helvetica"/>
              </a:rPr>
              <a:t> Recherche</a:t>
            </a:r>
            <a:endParaRPr b="1" u="sng"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>
                <a:latin typeface="Helvetica"/>
                <a:ea typeface="Helvetica"/>
                <a:cs typeface="Helvetica"/>
              </a:rPr>
              <a:t>CDP Sport &amp; </a:t>
            </a:r>
            <a:r>
              <a:rPr dirty="0" err="1">
                <a:latin typeface="Helvetica"/>
                <a:ea typeface="Helvetica"/>
                <a:cs typeface="Helvetica"/>
              </a:rPr>
              <a:t>Santé</a:t>
            </a:r>
            <a:r>
              <a:rPr dirty="0">
                <a:latin typeface="Helvetica"/>
                <a:ea typeface="Helvetica"/>
                <a:cs typeface="Helvetica"/>
              </a:rPr>
              <a:t>, Myway2Health</a:t>
            </a:r>
            <a:endParaRPr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>
                <a:latin typeface="Helvetica"/>
                <a:ea typeface="Helvetica"/>
                <a:cs typeface="Helvetica"/>
              </a:rPr>
              <a:t>PEPR DIADEM</a:t>
            </a:r>
            <a:endParaRPr lang="fr-FR" dirty="0">
              <a:latin typeface="Helvetica"/>
              <a:ea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lang="fr-FR" dirty="0">
                <a:latin typeface="Helvetica"/>
                <a:cs typeface="Helvetica"/>
              </a:rPr>
              <a:t>PIA3 Gaia Data</a:t>
            </a:r>
            <a:endParaRPr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 err="1">
                <a:latin typeface="Helvetica"/>
                <a:ea typeface="Helvetica"/>
                <a:cs typeface="Helvetica"/>
              </a:rPr>
              <a:t>Européen</a:t>
            </a:r>
            <a:r>
              <a:rPr dirty="0">
                <a:latin typeface="Helvetica"/>
                <a:ea typeface="Helvetica"/>
                <a:cs typeface="Helvetica"/>
              </a:rPr>
              <a:t> YEAH (</a:t>
            </a:r>
            <a:r>
              <a:rPr lang="fr-FR" b="0" i="0" u="none" strike="noStrike" cap="none" spc="0" dirty="0" err="1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Youth</a:t>
            </a:r>
            <a:r>
              <a:rPr lang="fr-FR" b="0" i="0" u="none" strike="noStrike" cap="none" spc="0" dirty="0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fr-FR" b="0" i="0" u="none" strike="noStrike" cap="none" spc="0" dirty="0" err="1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hEAlth</a:t>
            </a:r>
            <a:r>
              <a:rPr lang="fr-FR" b="0" i="0" u="none" strike="noStrike" cap="none" spc="0" dirty="0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fr-FR" b="0" i="0" u="none" strike="noStrike" cap="none" spc="0" dirty="0" err="1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from</a:t>
            </a:r>
            <a:r>
              <a:rPr lang="fr-FR" b="0" i="0" u="none" strike="noStrike" cap="none" spc="0" dirty="0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 a </a:t>
            </a:r>
            <a:r>
              <a:rPr lang="fr-FR" b="0" i="0" u="none" strike="noStrike" cap="none" spc="0" dirty="0" err="1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Holistic</a:t>
            </a:r>
            <a:r>
              <a:rPr lang="fr-FR" b="0" i="0" u="none" strike="noStrike" cap="none" spc="0" dirty="0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 perspective</a:t>
            </a:r>
            <a:r>
              <a:rPr dirty="0">
                <a:latin typeface="Helvetica"/>
                <a:ea typeface="Helvetica"/>
                <a:cs typeface="Helvetica"/>
              </a:rPr>
              <a:t>)</a:t>
            </a: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r>
              <a:rPr dirty="0">
                <a:latin typeface="Helvetica"/>
                <a:ea typeface="Helvetica"/>
                <a:cs typeface="Helvetica"/>
              </a:rPr>
              <a:t>Cascara </a:t>
            </a:r>
            <a:r>
              <a:rPr dirty="0" err="1">
                <a:latin typeface="Helvetica"/>
                <a:ea typeface="Helvetica"/>
                <a:cs typeface="Helvetica"/>
              </a:rPr>
              <a:t>Santé</a:t>
            </a:r>
            <a:r>
              <a:rPr dirty="0">
                <a:latin typeface="Helvetica"/>
                <a:ea typeface="Helvetica"/>
                <a:cs typeface="Helvetica"/>
              </a:rPr>
              <a:t> etc...</a:t>
            </a:r>
            <a:endParaRPr dirty="0">
              <a:latin typeface="Helvetica"/>
              <a:cs typeface="Helvetica"/>
            </a:endParaRPr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endParaRPr dirty="0"/>
          </a:p>
          <a:p>
            <a:pPr marL="457200" indent="-457200" algn="just">
              <a:lnSpc>
                <a:spcPts val="2646"/>
              </a:lnSpc>
              <a:buFont typeface="Arial"/>
              <a:buChar char="•"/>
              <a:tabLst>
                <a:tab pos="0" algn="l"/>
              </a:tabLst>
              <a:defRPr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01011" y="3189977"/>
            <a:ext cx="9078601" cy="117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Focus sur le projet MesoNET</a:t>
            </a:r>
          </a:p>
        </p:txBody>
      </p:sp>
    </p:spTree>
    <p:extLst>
      <p:ext uri="{BB962C8B-B14F-4D97-AF65-F5344CB8AC3E}">
        <p14:creationId xmlns:p14="http://schemas.microsoft.com/office/powerpoint/2010/main" val="14638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695297" lvl="1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fr-FR" sz="2646" spc="-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47557" y="178764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Le projet PIA3 MesoNET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87C92D-21F1-E6DD-DA66-66FC35E1DD0A}"/>
              </a:ext>
            </a:extLst>
          </p:cNvPr>
          <p:cNvSpPr txBox="1"/>
          <p:nvPr/>
        </p:nvSpPr>
        <p:spPr>
          <a:xfrm>
            <a:off x="836755" y="2713375"/>
            <a:ext cx="8406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Arial" panose="020B0604020202020204" pitchFamily="34" charset="0"/>
              </a:rPr>
              <a:t>Partenaires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</a:rPr>
              <a:t>22 partenaires universitaires + GENCI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« Regroupement » d’une grande partie des mésocentres de calcul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</a:rPr>
              <a:t>Objectif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</a:rPr>
              <a:t>Mise en place d’une infrastructure nationale et distribuée de calcul et de gestion de données…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Arial" panose="020B0604020202020204" pitchFamily="34" charset="0"/>
              </a:rPr>
              <a:t>…à destination de l’ensemble de l’ESR français</a:t>
            </a:r>
            <a:r>
              <a:rPr lang="fr-FR" dirty="0">
                <a:latin typeface="Arial" panose="020B0604020202020204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</a:rPr>
              <a:t>…pour le développement/test de codes et la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0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695297" lvl="1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fr-FR" sz="2646" spc="-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47557" y="178764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Le projet PIA3 MesoNET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87C92D-21F1-E6DD-DA66-66FC35E1DD0A}"/>
              </a:ext>
            </a:extLst>
          </p:cNvPr>
          <p:cNvSpPr txBox="1"/>
          <p:nvPr/>
        </p:nvSpPr>
        <p:spPr>
          <a:xfrm>
            <a:off x="836755" y="2415652"/>
            <a:ext cx="840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1" name="Image 100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8075B17-5459-AB70-2935-525B9C2B9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" y="1751290"/>
            <a:ext cx="10090171" cy="47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7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695297" lvl="1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fr-FR" sz="2646" spc="-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47557" y="178764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Le projet PIA3 MesoNET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87C92D-21F1-E6DD-DA66-66FC35E1DD0A}"/>
              </a:ext>
            </a:extLst>
          </p:cNvPr>
          <p:cNvSpPr txBox="1"/>
          <p:nvPr/>
        </p:nvSpPr>
        <p:spPr>
          <a:xfrm>
            <a:off x="836755" y="2415652"/>
            <a:ext cx="840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4799CA-4A07-EA26-30E1-A606D8CA774B}"/>
              </a:ext>
            </a:extLst>
          </p:cNvPr>
          <p:cNvSpPr txBox="1"/>
          <p:nvPr/>
        </p:nvSpPr>
        <p:spPr>
          <a:xfrm>
            <a:off x="467833" y="2671927"/>
            <a:ext cx="9116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Portail, machine code-formation et architectures expérimentales déjà en production et accessibles, pour la formation et le développement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Points d’entrée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Toutes les informations : </a:t>
            </a:r>
            <a:r>
              <a:rPr lang="fr-FR" dirty="0">
                <a:hlinkClick r:id="rId2"/>
              </a:rPr>
              <a:t>https://www.mesonet.fr/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Documentation : </a:t>
            </a:r>
            <a:r>
              <a:rPr lang="fr-FR" dirty="0">
                <a:hlinkClick r:id="rId3"/>
              </a:rPr>
              <a:t>https://www.mesonet.fr/documentation/user-documentation/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Support : </a:t>
            </a:r>
            <a:r>
              <a:rPr lang="fr-FR" dirty="0">
                <a:hlinkClick r:id="rId4"/>
              </a:rPr>
              <a:t>support@mesonet.fr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31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01011" y="3189977"/>
            <a:ext cx="9078601" cy="117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Principaux chantiers en cours et à venir</a:t>
            </a:r>
          </a:p>
        </p:txBody>
      </p:sp>
    </p:spTree>
    <p:extLst>
      <p:ext uri="{BB962C8B-B14F-4D97-AF65-F5344CB8AC3E}">
        <p14:creationId xmlns:p14="http://schemas.microsoft.com/office/powerpoint/2010/main" val="147317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695297" lvl="1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fr-FR" sz="2646" spc="-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47557" y="178764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Chantiers en cours et à venir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8B791E-BEEF-4EC2-1FF4-B5B7BEFB254F}"/>
              </a:ext>
            </a:extLst>
          </p:cNvPr>
          <p:cNvSpPr txBox="1"/>
          <p:nvPr/>
        </p:nvSpPr>
        <p:spPr>
          <a:xfrm>
            <a:off x="1014752" y="2405059"/>
            <a:ext cx="7680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" pitchFamily="2" charset="0"/>
              </a:rPr>
              <a:t>Infrastructures (cf. Présentation de N. Gibelin)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Un nouveau </a:t>
            </a:r>
            <a:r>
              <a:rPr lang="fr-FR" dirty="0" err="1">
                <a:latin typeface="Helvetica" pitchFamily="2" charset="0"/>
              </a:rPr>
              <a:t>datacentre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>
                <a:latin typeface="Helvetica" pitchFamily="2" charset="0"/>
              </a:rPr>
              <a:t>adhoc</a:t>
            </a:r>
            <a:r>
              <a:rPr lang="fr-FR" dirty="0">
                <a:latin typeface="Helvetica" pitchFamily="2" charset="0"/>
              </a:rPr>
              <a:t> : </a:t>
            </a:r>
            <a:r>
              <a:rPr lang="fr-FR" dirty="0" err="1">
                <a:latin typeface="Helvetica" pitchFamily="2" charset="0"/>
              </a:rPr>
              <a:t>Abyss</a:t>
            </a:r>
            <a:r>
              <a:rPr lang="fr-FR" dirty="0">
                <a:latin typeface="Helvetica" pitchFamily="2" charset="0"/>
              </a:rPr>
              <a:t> (conteneur maritime)…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…pour un nouveau supercalculateur : Kraken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Et la partition </a:t>
            </a:r>
            <a:r>
              <a:rPr lang="fr-FR" dirty="0" err="1">
                <a:latin typeface="Helvetica" pitchFamily="2" charset="0"/>
              </a:rPr>
              <a:t>openstack</a:t>
            </a:r>
            <a:r>
              <a:rPr lang="fr-FR" dirty="0">
                <a:latin typeface="Helvetica" pitchFamily="2" charset="0"/>
              </a:rPr>
              <a:t> de MesoNET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Services </a:t>
            </a:r>
            <a:r>
              <a:rPr lang="fr-FR" dirty="0">
                <a:effectLst/>
                <a:latin typeface="Helvetica" pitchFamily="2" charset="0"/>
              </a:rPr>
              <a:t>(cf. Présentation de N. Gibelin)</a:t>
            </a:r>
            <a:endParaRPr lang="fr-FR" dirty="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Réflexion sur La mise à disposition de </a:t>
            </a:r>
            <a:r>
              <a:rPr lang="fr-FR" dirty="0" err="1">
                <a:latin typeface="Helvetica" pitchFamily="2" charset="0"/>
              </a:rPr>
              <a:t>Jupyter</a:t>
            </a:r>
            <a:r>
              <a:rPr lang="fr-FR" dirty="0">
                <a:latin typeface="Helvetica" pitchFamily="2" charset="0"/>
              </a:rPr>
              <a:t>(</a:t>
            </a:r>
            <a:r>
              <a:rPr lang="fr-FR" dirty="0" err="1">
                <a:latin typeface="Helvetica" pitchFamily="2" charset="0"/>
              </a:rPr>
              <a:t>Hub|Lab</a:t>
            </a:r>
            <a:r>
              <a:rPr lang="fr-FR" dirty="0">
                <a:latin typeface="Helvetica" pitchFamily="2" charset="0"/>
              </a:rPr>
              <a:t>) comme interface de traitement de données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Helvetica" pitchFamily="2" charset="0"/>
              </a:rPr>
              <a:t>La certification Hébergeur de Données de Santé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effectLst/>
              <a:latin typeface="Helvetica" pitchFamily="2" charset="0"/>
            </a:endParaRPr>
          </a:p>
          <a:p>
            <a:pPr lvl="1"/>
            <a:endParaRPr lang="fr-FR" b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4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695297" lvl="1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fr-FR" sz="2646" spc="-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47557" y="178764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Pourquoi HDS ?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8B791E-BEEF-4EC2-1FF4-B5B7BEFB254F}"/>
              </a:ext>
            </a:extLst>
          </p:cNvPr>
          <p:cNvSpPr txBox="1"/>
          <p:nvPr/>
        </p:nvSpPr>
        <p:spPr>
          <a:xfrm>
            <a:off x="747557" y="1384333"/>
            <a:ext cx="7680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" pitchFamily="2" charset="0"/>
              </a:rPr>
              <a:t>Demande des tutelles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Réponse aux besoins des communautés santé, biologie mais pas 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" pitchFamily="2" charset="0"/>
              </a:rPr>
              <a:t>Effets rebonds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Sécurisation de nos services (future ZRR 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" pitchFamily="2" charset="0"/>
              </a:rPr>
              <a:t>Formalisation de nos procédures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" pitchFamily="2" charset="0"/>
              </a:rPr>
              <a:t>Services de meilleure qualité</a:t>
            </a:r>
          </a:p>
          <a:p>
            <a:pPr lvl="1"/>
            <a:endParaRPr lang="fr-FR" b="1" dirty="0">
              <a:effectLst/>
              <a:latin typeface="Helvetica" pitchFamily="2" charset="0"/>
            </a:endParaRPr>
          </a:p>
        </p:txBody>
      </p:sp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8643B809-31A0-85A7-6F12-B6D2EF822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17" y="3231241"/>
            <a:ext cx="6551593" cy="36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695297" lvl="1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fr-FR" sz="2646" spc="-1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47557" y="178764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Comment HDS ?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8B791E-BEEF-4EC2-1FF4-B5B7BEFB254F}"/>
              </a:ext>
            </a:extLst>
          </p:cNvPr>
          <p:cNvSpPr txBox="1"/>
          <p:nvPr/>
        </p:nvSpPr>
        <p:spPr>
          <a:xfrm>
            <a:off x="747557" y="1384333"/>
            <a:ext cx="76808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" pitchFamily="2" charset="0"/>
              </a:rPr>
              <a:t>Création/formalisation d’un SMSI (ISO 27001, 27002, référentiel HDS)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Accompagnement par un consultant</a:t>
            </a:r>
            <a:endParaRPr lang="fr-FR" dirty="0"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" pitchFamily="2" charset="0"/>
              </a:rPr>
              <a:t>Analyse de risques : scénarios/mesures/procédures/preuves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Gros travail de formalisation…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" pitchFamily="2" charset="0"/>
              </a:rPr>
              <a:t>…et dans une moindre mesure (?) d’implémentation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Helvetica" pitchFamily="2" charset="0"/>
              </a:rPr>
              <a:t>Planning prévisionnel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D’ici 12 mois, audit blanc puis audit de 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Ensuite audit de surveillance d’ici 24 mois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" pitchFamily="2" charset="0"/>
              </a:rPr>
              <a:t>Puis audit de renouvellement d’ici 36 mois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Helvetica" pitchFamily="2" charset="0"/>
              </a:rPr>
              <a:t>Coût de l’opération : </a:t>
            </a:r>
            <a:r>
              <a:rPr lang="fr-FR" dirty="0">
                <a:latin typeface="Helvetica" pitchFamily="2" charset="0"/>
              </a:rPr>
              <a:t>environ 50k€ (accompagnement, achats de normes, audits)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Helvetica" pitchFamily="2" charset="0"/>
              </a:rPr>
              <a:t>Impact pour les utilisateurs </a:t>
            </a:r>
            <a:r>
              <a:rPr lang="fr-FR" dirty="0">
                <a:latin typeface="Helvetica" pitchFamily="2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Helvetica" pitchFamily="2" charset="0"/>
              </a:rPr>
              <a:t>Pour le moment</a:t>
            </a:r>
            <a:r>
              <a:rPr lang="fr-FR" dirty="0">
                <a:latin typeface="Helvetica" pitchFamily="2" charset="0"/>
              </a:rPr>
              <a:t>, pas d’impacts prévus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effectLst/>
              <a:latin typeface="Helvetica" pitchFamily="2" charset="0"/>
            </a:endParaRPr>
          </a:p>
          <a:p>
            <a:pPr lvl="1"/>
            <a:endParaRPr lang="fr-FR" b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5975" y="2750866"/>
            <a:ext cx="9088277" cy="5501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514747" indent="-514350" algn="just">
              <a:lnSpc>
                <a:spcPts val="2647"/>
              </a:lnSpc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</a:tabLst>
            </a:pPr>
            <a:r>
              <a:rPr lang="fr-FR" sz="2800" spc="-1" dirty="0">
                <a:solidFill>
                  <a:srgbClr val="000000"/>
                </a:solidFill>
                <a:latin typeface="Calibri"/>
                <a:ea typeface="ＭＳ Ｐゴシック"/>
              </a:rPr>
              <a:t>Bilan de l’unité</a:t>
            </a:r>
          </a:p>
          <a:p>
            <a:pPr marL="514747" indent="-514350" algn="just">
              <a:lnSpc>
                <a:spcPts val="2647"/>
              </a:lnSpc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</a:tabLst>
            </a:pPr>
            <a:endParaRPr lang="fr-FR" sz="2800" spc="-1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marL="514747" indent="-514350" algn="just">
              <a:lnSpc>
                <a:spcPts val="2647"/>
              </a:lnSpc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</a:tabLst>
            </a:pPr>
            <a:r>
              <a:rPr lang="fr-FR" sz="2800" spc="-1" dirty="0">
                <a:solidFill>
                  <a:srgbClr val="000000"/>
                </a:solidFill>
                <a:latin typeface="Calibri"/>
                <a:ea typeface="ＭＳ Ｐゴシック"/>
              </a:rPr>
              <a:t>Focus sur MesoNET</a:t>
            </a:r>
          </a:p>
          <a:p>
            <a:pPr marL="514747" indent="-514350" algn="just">
              <a:lnSpc>
                <a:spcPts val="2647"/>
              </a:lnSpc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</a:tabLst>
            </a:pPr>
            <a:endParaRPr lang="fr-FR" sz="2800" spc="-1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marL="514747" indent="-514350" algn="just">
              <a:lnSpc>
                <a:spcPts val="2647"/>
              </a:lnSpc>
              <a:buClr>
                <a:srgbClr val="000000"/>
              </a:buClr>
              <a:buSzPct val="45000"/>
              <a:buFont typeface="+mj-lt"/>
              <a:buAutoNum type="arabicPeriod"/>
              <a:tabLst>
                <a:tab pos="0" algn="l"/>
              </a:tabLst>
            </a:pPr>
            <a:r>
              <a:rPr lang="fr-FR" sz="2800" spc="-1" dirty="0">
                <a:solidFill>
                  <a:srgbClr val="000000"/>
                </a:solidFill>
                <a:latin typeface="Calibri"/>
                <a:ea typeface="ＭＳ Ｐゴシック"/>
              </a:rPr>
              <a:t>Principaux chantiers en cours et à venir</a:t>
            </a:r>
          </a:p>
        </p:txBody>
      </p:sp>
      <p:sp>
        <p:nvSpPr>
          <p:cNvPr id="93" name="CustomShape 2"/>
          <p:cNvSpPr/>
          <p:nvPr/>
        </p:nvSpPr>
        <p:spPr>
          <a:xfrm>
            <a:off x="932492" y="100892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Ordre du jour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01011" y="3189977"/>
            <a:ext cx="9078601" cy="117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Questions/Discussions</a:t>
            </a:r>
          </a:p>
        </p:txBody>
      </p:sp>
    </p:spTree>
    <p:extLst>
      <p:ext uri="{BB962C8B-B14F-4D97-AF65-F5344CB8AC3E}">
        <p14:creationId xmlns:p14="http://schemas.microsoft.com/office/powerpoint/2010/main" val="151904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01011" y="3189977"/>
            <a:ext cx="9078601" cy="117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Bilan de l’unité</a:t>
            </a:r>
          </a:p>
        </p:txBody>
      </p:sp>
    </p:spTree>
    <p:extLst>
      <p:ext uri="{BB962C8B-B14F-4D97-AF65-F5344CB8AC3E}">
        <p14:creationId xmlns:p14="http://schemas.microsoft.com/office/powerpoint/2010/main" val="206028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96173" y="1983977"/>
            <a:ext cx="9088277" cy="35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>
            <a:noAutofit/>
          </a:bodyPr>
          <a:lstStyle/>
          <a:p>
            <a:pPr marL="238097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2646" b="1" spc="-1" dirty="0">
                <a:solidFill>
                  <a:srgbClr val="5983B0"/>
                </a:solidFill>
                <a:latin typeface="Calibri"/>
                <a:ea typeface="ＭＳ Ｐゴシック"/>
              </a:rPr>
              <a:t>Accompagnement et conseils</a:t>
            </a:r>
            <a:r>
              <a:rPr lang="fr-FR" sz="2646" spc="-1" dirty="0">
                <a:solidFill>
                  <a:srgbClr val="000000"/>
                </a:solidFill>
                <a:latin typeface="Calibri"/>
                <a:ea typeface="ＭＳ Ｐゴシック"/>
              </a:rPr>
              <a:t> aux scientifiques sur leurs besoins liés au calcul et à la donnée</a:t>
            </a:r>
            <a:endParaRPr lang="fr-FR" sz="2646" spc="-1" dirty="0">
              <a:latin typeface="Arial"/>
            </a:endParaRPr>
          </a:p>
          <a:p>
            <a:pPr algn="just">
              <a:lnSpc>
                <a:spcPts val="2647"/>
              </a:lnSpc>
              <a:tabLst>
                <a:tab pos="0" algn="l"/>
              </a:tabLst>
            </a:pPr>
            <a:endParaRPr lang="fr-FR" sz="2646" spc="-1" dirty="0">
              <a:latin typeface="Arial"/>
            </a:endParaRPr>
          </a:p>
          <a:p>
            <a:pPr marL="238097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2646" spc="-1" dirty="0">
                <a:solidFill>
                  <a:srgbClr val="000000"/>
                </a:solidFill>
                <a:latin typeface="Calibri"/>
                <a:ea typeface="ＭＳ Ｐゴシック"/>
              </a:rPr>
              <a:t>Mise à disposition de l’ensemble des chercheurs et personnels en soutien de la recherche d’</a:t>
            </a:r>
            <a:r>
              <a:rPr lang="fr-FR" sz="2646" b="1" spc="-1" dirty="0">
                <a:solidFill>
                  <a:srgbClr val="5983B0"/>
                </a:solidFill>
                <a:latin typeface="Calibri"/>
                <a:ea typeface="ＭＳ Ｐゴシック"/>
              </a:rPr>
              <a:t>infrastructures avancées et mutualisées pour le calcul intensif et l’exploitation des données de la recherche</a:t>
            </a:r>
            <a:endParaRPr lang="fr-FR" sz="2646" spc="-1" dirty="0">
              <a:latin typeface="Arial"/>
            </a:endParaRPr>
          </a:p>
          <a:p>
            <a:pPr algn="just">
              <a:lnSpc>
                <a:spcPts val="2647"/>
              </a:lnSpc>
              <a:tabLst>
                <a:tab pos="0" algn="l"/>
              </a:tabLst>
            </a:pPr>
            <a:endParaRPr lang="fr-FR" sz="2646" spc="-1" dirty="0">
              <a:latin typeface="Arial"/>
            </a:endParaRPr>
          </a:p>
          <a:p>
            <a:pPr marL="238097" indent="-237700" algn="just">
              <a:lnSpc>
                <a:spcPts val="2647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FR" sz="2646" spc="-1" dirty="0">
                <a:solidFill>
                  <a:srgbClr val="000000"/>
                </a:solidFill>
                <a:latin typeface="Calibri"/>
                <a:ea typeface="ＭＳ Ｐゴシック"/>
              </a:rPr>
              <a:t>Participation aux </a:t>
            </a:r>
            <a:r>
              <a:rPr lang="fr-FR" sz="2646" b="1" spc="-1" dirty="0">
                <a:solidFill>
                  <a:srgbClr val="5983B0"/>
                </a:solidFill>
                <a:latin typeface="Calibri"/>
                <a:ea typeface="ＭＳ Ｐゴシック"/>
              </a:rPr>
              <a:t>infrastructures de site</a:t>
            </a:r>
            <a:r>
              <a:rPr lang="fr-FR" sz="2646" spc="-1" dirty="0">
                <a:solidFill>
                  <a:srgbClr val="000000"/>
                </a:solidFill>
                <a:latin typeface="Calibri"/>
                <a:ea typeface="ＭＳ Ｐゴシック"/>
              </a:rPr>
              <a:t> en terme d’hébergement et de stockage</a:t>
            </a:r>
          </a:p>
        </p:txBody>
      </p:sp>
      <p:sp>
        <p:nvSpPr>
          <p:cNvPr id="93" name="CustomShape 2"/>
          <p:cNvSpPr/>
          <p:nvPr/>
        </p:nvSpPr>
        <p:spPr>
          <a:xfrm>
            <a:off x="932492" y="218655"/>
            <a:ext cx="8215244" cy="67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latin typeface="Calibri Light"/>
                <a:ea typeface="MS PGothic"/>
              </a:rPr>
              <a:t>Missions de l’UAR GRICAD</a:t>
            </a:r>
            <a:endParaRPr lang="fr-FR" sz="3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>
            <a:off x="198152" y="1081370"/>
            <a:ext cx="9683924" cy="0"/>
          </a:xfrm>
          <a:prstGeom prst="line">
            <a:avLst/>
          </a:prstGeom>
          <a:ln w="648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CDC34795-FA00-9E44-BC3A-4C39C3D873D4}"/>
              </a:ext>
            </a:extLst>
          </p:cNvPr>
          <p:cNvSpPr txBox="1"/>
          <p:nvPr/>
        </p:nvSpPr>
        <p:spPr>
          <a:xfrm>
            <a:off x="1542368" y="143590"/>
            <a:ext cx="69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Offre de Services numériques</a:t>
            </a:r>
          </a:p>
        </p:txBody>
      </p:sp>
      <p:pic>
        <p:nvPicPr>
          <p:cNvPr id="4" name="Image 3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14C1F434-AD03-F067-506E-F291EB908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0568"/>
            <a:ext cx="10141293" cy="60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CDC34795-FA00-9E44-BC3A-4C39C3D873D4}"/>
              </a:ext>
            </a:extLst>
          </p:cNvPr>
          <p:cNvSpPr txBox="1"/>
          <p:nvPr/>
        </p:nvSpPr>
        <p:spPr>
          <a:xfrm>
            <a:off x="1542368" y="115880"/>
            <a:ext cx="69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Infrastructures GRICAD</a:t>
            </a:r>
          </a:p>
        </p:txBody>
      </p:sp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F7D88683-8CE8-A6B7-34B9-967C8079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088"/>
            <a:ext cx="10084036" cy="56722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D71C137-D8BA-BACF-B34F-1A62DE06671F}"/>
              </a:ext>
            </a:extLst>
          </p:cNvPr>
          <p:cNvSpPr txBox="1"/>
          <p:nvPr/>
        </p:nvSpPr>
        <p:spPr>
          <a:xfrm>
            <a:off x="6312747" y="526965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 GH200 !</a:t>
            </a:r>
          </a:p>
        </p:txBody>
      </p:sp>
    </p:spTree>
    <p:extLst>
      <p:ext uri="{BB962C8B-B14F-4D97-AF65-F5344CB8AC3E}">
        <p14:creationId xmlns:p14="http://schemas.microsoft.com/office/powerpoint/2010/main" val="191878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CDC34795-FA00-9E44-BC3A-4C39C3D873D4}"/>
              </a:ext>
            </a:extLst>
          </p:cNvPr>
          <p:cNvSpPr txBox="1"/>
          <p:nvPr/>
        </p:nvSpPr>
        <p:spPr>
          <a:xfrm>
            <a:off x="1542368" y="115880"/>
            <a:ext cx="69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sur l’usage du HPC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1B81995-B599-6084-8F2E-4A1FD60DC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83159"/>
              </p:ext>
            </p:extLst>
          </p:nvPr>
        </p:nvGraphicFramePr>
        <p:xfrm>
          <a:off x="294526" y="4142378"/>
          <a:ext cx="457581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D710BC1-5F03-DB2D-CC91-2EADF6AD2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22508"/>
              </p:ext>
            </p:extLst>
          </p:nvPr>
        </p:nvGraphicFramePr>
        <p:xfrm>
          <a:off x="5318320" y="4142378"/>
          <a:ext cx="457200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59C07F9-45A4-1C29-D97B-D152F96D8511}"/>
              </a:ext>
            </a:extLst>
          </p:cNvPr>
          <p:cNvSpPr txBox="1"/>
          <p:nvPr/>
        </p:nvSpPr>
        <p:spPr>
          <a:xfrm>
            <a:off x="431098" y="2179658"/>
            <a:ext cx="9218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Plusieurs centaines d’utilisateurs actifs sur l’année (pour &lt;10 000 cœurs)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740 tickets depuis le 1</a:t>
            </a:r>
            <a:r>
              <a:rPr lang="fr-FR" baseline="30000" dirty="0"/>
              <a:t>er</a:t>
            </a:r>
            <a:r>
              <a:rPr lang="fr-FR" dirty="0"/>
              <a:t> janvier 2024 (principalement liés aux comptes et projets)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&gt; 44M d’</a:t>
            </a:r>
            <a:r>
              <a:rPr lang="fr-FR" dirty="0" err="1"/>
              <a:t>H.cpu</a:t>
            </a:r>
            <a:r>
              <a:rPr lang="fr-FR" dirty="0"/>
              <a:t> sur l’année écoulée ; &gt; 6M de jobs ; 158 T.eqCO2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12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CDC34795-FA00-9E44-BC3A-4C39C3D873D4}"/>
              </a:ext>
            </a:extLst>
          </p:cNvPr>
          <p:cNvSpPr txBox="1"/>
          <p:nvPr/>
        </p:nvSpPr>
        <p:spPr>
          <a:xfrm>
            <a:off x="1542368" y="115880"/>
            <a:ext cx="69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Rapports annuels des projets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BD766AC-E13B-3274-5625-9C7FFE643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38629"/>
              </p:ext>
            </p:extLst>
          </p:nvPr>
        </p:nvGraphicFramePr>
        <p:xfrm>
          <a:off x="1331753" y="1403609"/>
          <a:ext cx="7417118" cy="293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CF9ABB8-FF9C-A446-BEBE-D21F8519C37B}"/>
              </a:ext>
            </a:extLst>
          </p:cNvPr>
          <p:cNvSpPr txBox="1"/>
          <p:nvPr/>
        </p:nvSpPr>
        <p:spPr>
          <a:xfrm>
            <a:off x="733647" y="4667693"/>
            <a:ext cx="8484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Pensez bien à mentionner, dans les rapports annuels, les publications contenant des résultats obtenus grâce aux clusters et NOVA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Refonte de la page de recueil des citations sur le wiki à venir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Nous recherchons un responsable pour le pôle thématique PEM </a:t>
            </a:r>
          </a:p>
        </p:txBody>
      </p:sp>
    </p:spTree>
    <p:extLst>
      <p:ext uri="{BB962C8B-B14F-4D97-AF65-F5344CB8AC3E}">
        <p14:creationId xmlns:p14="http://schemas.microsoft.com/office/powerpoint/2010/main" val="320508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80F0FFF-689B-6446-9D6E-EDD8B8095827}"/>
              </a:ext>
            </a:extLst>
          </p:cNvPr>
          <p:cNvSpPr txBox="1"/>
          <p:nvPr/>
        </p:nvSpPr>
        <p:spPr>
          <a:xfrm>
            <a:off x="1542368" y="153739"/>
            <a:ext cx="699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Organigramme RH fin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C09500-D550-2ADD-5472-7DB2E3B1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2" y="1084325"/>
            <a:ext cx="8796760" cy="6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23702</TotalTime>
  <Words>649</Words>
  <Application>Microsoft Macintosh PowerPoint</Application>
  <PresentationFormat>Personnalisé</PresentationFormat>
  <Paragraphs>109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Modèle-Présa-GRICAD</dc:title>
  <dc:subject/>
  <dc:creator>Christian Lenne</dc:creator>
  <dc:description/>
  <cp:lastModifiedBy>PIERRE-ANTOINE BOUTTIER</cp:lastModifiedBy>
  <cp:revision>419</cp:revision>
  <cp:lastPrinted>2022-11-29T07:54:04Z</cp:lastPrinted>
  <dcterms:created xsi:type="dcterms:W3CDTF">2017-09-13T15:47:26Z</dcterms:created>
  <dcterms:modified xsi:type="dcterms:W3CDTF">2024-11-19T13:00:06Z</dcterms:modified>
  <dc:language>fr-FR</dc:language>
</cp:coreProperties>
</file>